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6" r:id="rId3"/>
    <p:sldId id="332" r:id="rId4"/>
    <p:sldId id="334" r:id="rId5"/>
    <p:sldId id="333" r:id="rId6"/>
    <p:sldId id="337" r:id="rId7"/>
    <p:sldId id="338" r:id="rId8"/>
    <p:sldId id="336" r:id="rId9"/>
    <p:sldId id="324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18" name="Imagem 3"/>
          <p:cNvPicPr>
            <a:picLocks noChangeAspect="1" noChangeArrowheads="1"/>
          </p:cNvPicPr>
          <p:nvPr userDrawn="1"/>
        </p:nvPicPr>
        <p:blipFill>
          <a:blip r:embed="rId2"/>
          <a:srcRect l="34702" t="29068" r="19341"/>
          <a:stretch>
            <a:fillRect/>
          </a:stretch>
        </p:blipFill>
        <p:spPr bwMode="auto">
          <a:xfrm>
            <a:off x="5069702" y="5843565"/>
            <a:ext cx="4074298" cy="10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8686F8E-FE0C-4D22-A691-2AE86B3A36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990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427707"/>
            <a:ext cx="7127428" cy="1394075"/>
          </a:xfrm>
        </p:spPr>
        <p:txBody>
          <a:bodyPr/>
          <a:lstStyle/>
          <a:p>
            <a:r>
              <a:rPr kumimoji="0" lang="pt-BR" dirty="0" smtClean="0"/>
              <a:t>Clique para editar 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772816"/>
            <a:ext cx="8928992" cy="4968552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pt-BR" dirty="0" smtClean="0"/>
              <a:t>Clique para editar 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grpSp>
        <p:nvGrpSpPr>
          <p:cNvPr id="4" name="Grupo 6"/>
          <p:cNvGrpSpPr/>
          <p:nvPr userDrawn="1"/>
        </p:nvGrpSpPr>
        <p:grpSpPr>
          <a:xfrm>
            <a:off x="7429520" y="5786454"/>
            <a:ext cx="1714480" cy="1071570"/>
            <a:chOff x="7429520" y="5643578"/>
            <a:chExt cx="1714480" cy="1071570"/>
          </a:xfrm>
        </p:grpSpPr>
        <p:pic>
          <p:nvPicPr>
            <p:cNvPr id="6" name="Imagem 3"/>
            <p:cNvPicPr>
              <a:picLocks noChangeAspect="1" noChangeArrowheads="1"/>
            </p:cNvPicPr>
            <p:nvPr userDrawn="1"/>
          </p:nvPicPr>
          <p:blipFill>
            <a:blip r:embed="rId2"/>
            <a:srcRect l="34702" t="29068" r="50393" b="9337"/>
            <a:stretch>
              <a:fillRect/>
            </a:stretch>
          </p:blipFill>
          <p:spPr bwMode="auto">
            <a:xfrm>
              <a:off x="7858132" y="6143668"/>
              <a:ext cx="857256" cy="57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Imagem 3"/>
            <p:cNvPicPr>
              <a:picLocks noChangeAspect="1" noChangeArrowheads="1"/>
            </p:cNvPicPr>
            <p:nvPr userDrawn="1"/>
          </p:nvPicPr>
          <p:blipFill>
            <a:blip r:embed="rId2"/>
            <a:srcRect l="50849" t="29068" r="19341"/>
            <a:stretch>
              <a:fillRect/>
            </a:stretch>
          </p:blipFill>
          <p:spPr bwMode="auto">
            <a:xfrm>
              <a:off x="7429520" y="5643578"/>
              <a:ext cx="1714480" cy="658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E03CEF-8463-410C-9287-84D557CC9E46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609A8E1-FD60-4315-9301-415CB91F712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672514" cy="1470025"/>
          </a:xfrm>
        </p:spPr>
        <p:txBody>
          <a:bodyPr>
            <a:noAutofit/>
          </a:bodyPr>
          <a:lstStyle/>
          <a:p>
            <a:pPr algn="ctr"/>
            <a:r>
              <a:rPr lang="pt-BR" sz="3200" dirty="0"/>
              <a:t>Esclarecimento acerca da segunda parcela do Repasse </a:t>
            </a:r>
            <a:r>
              <a:rPr lang="pt-BR" sz="3200" dirty="0" smtClean="0"/>
              <a:t>Financeiro da Portaria nº 760, de 30 de maio de 2016 (combate ao </a:t>
            </a:r>
            <a:r>
              <a:rPr lang="pt-BR" sz="3200" i="1" dirty="0" smtClean="0"/>
              <a:t>Aedes aegypti</a:t>
            </a:r>
            <a:r>
              <a:rPr lang="pt-BR" sz="3200" dirty="0" smtClean="0"/>
              <a:t>)</a:t>
            </a:r>
            <a:endParaRPr lang="pt-BR" sz="3200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428596" y="4143380"/>
            <a:ext cx="4953000" cy="1752600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Gerência de Vigilância Epidemiológica das </a:t>
            </a:r>
            <a:r>
              <a:rPr lang="pt-BR" sz="2800" dirty="0" err="1" smtClean="0">
                <a:solidFill>
                  <a:schemeClr val="tx1"/>
                </a:solidFill>
              </a:rPr>
              <a:t>Arboviroses</a:t>
            </a:r>
            <a:endParaRPr lang="pt-BR" sz="2800" dirty="0" smtClean="0">
              <a:solidFill>
                <a:schemeClr val="tx1"/>
              </a:solidFill>
            </a:endParaRPr>
          </a:p>
          <a:p>
            <a:endParaRPr lang="pt-BR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427707"/>
            <a:ext cx="8215370" cy="1286781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PORTARIA GABSEC/SESAU/Nº 760, DE 30 DE MAIO DE 2016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2060848"/>
            <a:ext cx="8928992" cy="468052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pt-BR" dirty="0" smtClean="0"/>
              <a:t>Dispõe </a:t>
            </a:r>
            <a:r>
              <a:rPr lang="pt-BR" dirty="0"/>
              <a:t>sobre Repasse Financeiro do Fundo Estadual de Saúde aos Fundos Municipais de Saúde dos 139 (cento e trinta e nove) municípios do Estado do Tocantins, para implementar ações emergenciais de prevenção, controle e combate ao mosquito </a:t>
            </a:r>
            <a:r>
              <a:rPr lang="pt-BR" i="1" dirty="0"/>
              <a:t>Aedes aegypti</a:t>
            </a:r>
            <a:r>
              <a:rPr lang="pt-BR" dirty="0"/>
              <a:t>.</a:t>
            </a:r>
          </a:p>
          <a:p>
            <a:pPr marL="109728" indent="0">
              <a:buClr>
                <a:schemeClr val="tx1"/>
              </a:buClr>
              <a:buNone/>
            </a:pPr>
            <a:endParaRPr lang="pt-BR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Resolve: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pt-BR" dirty="0" smtClean="0"/>
              <a:t>Parágrafo 1º - O repasse de que trata o caput do art. 1º será realizado em duas parcelas, sendo a </a:t>
            </a:r>
            <a:r>
              <a:rPr lang="pt-BR" b="1" u="sng" dirty="0" smtClean="0"/>
              <a:t>primeira</a:t>
            </a:r>
            <a:r>
              <a:rPr lang="pt-BR" dirty="0" smtClean="0"/>
              <a:t> correspondente a 40% do valor total, e a </a:t>
            </a:r>
            <a:r>
              <a:rPr lang="pt-BR" b="1" u="sng" dirty="0" smtClean="0"/>
              <a:t>segunda </a:t>
            </a:r>
            <a:r>
              <a:rPr lang="pt-BR" dirty="0" smtClean="0"/>
              <a:t>correspondente a até 60% do valor total;</a:t>
            </a:r>
          </a:p>
          <a:p>
            <a:pPr marL="109728" indent="0" algn="just">
              <a:buNone/>
            </a:pPr>
            <a:endParaRPr lang="pt-BR" b="1" u="sng" dirty="0"/>
          </a:p>
          <a:p>
            <a:pPr marL="109728" indent="0" algn="just">
              <a:buNone/>
            </a:pPr>
            <a:r>
              <a:rPr lang="pt-BR" dirty="0" smtClean="0"/>
              <a:t>I – A primeira parcela do repasse financeiro, que corresponde a 40% do valor total, será transferida integralmente aos municípios, até o dia 30 de junho de 2016.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Resolve: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pt-BR" dirty="0" smtClean="0"/>
              <a:t>II – A segunda parcela do repasse financeiro, que corresponde a até 60% do valor total, está condicionada à obediência de </a:t>
            </a:r>
            <a:r>
              <a:rPr lang="pt-BR" b="1" u="sng" dirty="0" smtClean="0"/>
              <a:t>critérios técnicos</a:t>
            </a:r>
            <a:r>
              <a:rPr lang="pt-BR" dirty="0" smtClean="0"/>
              <a:t>, rigorosamente definidos no planejamento estratégico da Secretaria de Estado da Saúde do Tocantins, que objetiva a gestão para resultados, na conformidade com o estabelecido nos Anexos I e II desta Portaria, e será transferida preferencialmente no primeiro quadrimestre de 2017.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767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CRITÉRIOS TÉCNICOS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Tx/>
              <a:buFont typeface="Wingdings" pitchFamily="2" charset="2"/>
              <a:buChar char="ü"/>
            </a:pPr>
            <a:r>
              <a:rPr lang="pt-BR" dirty="0" smtClean="0"/>
              <a:t> Instituição da Sala/Comitê Municipal de Coordenação e Controle para o Enfrentamento da Dengue, </a:t>
            </a:r>
            <a:r>
              <a:rPr lang="pt-BR" dirty="0" err="1" smtClean="0"/>
              <a:t>Chikungunya</a:t>
            </a:r>
            <a:r>
              <a:rPr lang="pt-BR" dirty="0" smtClean="0"/>
              <a:t> e </a:t>
            </a:r>
            <a:r>
              <a:rPr lang="pt-BR" dirty="0" err="1" smtClean="0"/>
              <a:t>Zika</a:t>
            </a:r>
            <a:r>
              <a:rPr lang="pt-BR" dirty="0" smtClean="0"/>
              <a:t>;</a:t>
            </a:r>
          </a:p>
          <a:p>
            <a:pPr algn="just">
              <a:buClrTx/>
              <a:buFont typeface="Wingdings" pitchFamily="2" charset="2"/>
              <a:buChar char="ü"/>
            </a:pPr>
            <a:endParaRPr lang="pt-BR" dirty="0"/>
          </a:p>
          <a:p>
            <a:pPr algn="just">
              <a:buClrTx/>
              <a:buFont typeface="Wingdings" pitchFamily="2" charset="2"/>
              <a:buChar char="ü"/>
            </a:pPr>
            <a:r>
              <a:rPr lang="pt-BR" dirty="0" smtClean="0"/>
              <a:t>Realização de 08 ciclos de visitas domiciliares com cobertura de pelo menos 80% dos imóveis elegíveis;</a:t>
            </a:r>
          </a:p>
          <a:p>
            <a:pPr algn="just">
              <a:buClrTx/>
              <a:buFont typeface="Wingdings" pitchFamily="2" charset="2"/>
              <a:buChar char="ü"/>
            </a:pPr>
            <a:endParaRPr lang="pt-BR" dirty="0"/>
          </a:p>
          <a:p>
            <a:pPr algn="just">
              <a:buClrTx/>
              <a:buFont typeface="Wingdings" pitchFamily="2" charset="2"/>
              <a:buChar char="ü"/>
            </a:pPr>
            <a:r>
              <a:rPr lang="pt-BR" dirty="0" smtClean="0"/>
              <a:t>Elaboração e implementação do plano municipal de ação para a prevenção e controle da Dengue, </a:t>
            </a:r>
            <a:r>
              <a:rPr lang="pt-BR" dirty="0" err="1" smtClean="0"/>
              <a:t>Chikungunya</a:t>
            </a:r>
            <a:r>
              <a:rPr lang="pt-BR" dirty="0" smtClean="0"/>
              <a:t> e </a:t>
            </a:r>
            <a:r>
              <a:rPr lang="pt-BR" dirty="0" err="1" smtClean="0"/>
              <a:t>Zika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812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VALORES A RECEBER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480720" cy="466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3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500063" y="714375"/>
          <a:ext cx="8143875" cy="365760"/>
        </p:xfrm>
        <a:graphic>
          <a:graphicData uri="http://schemas.openxmlformats.org/drawingml/2006/table">
            <a:tbl>
              <a:tblPr/>
              <a:tblGrid>
                <a:gridCol w="8143875"/>
              </a:tblGrid>
              <a:tr h="365125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i="0" u="none" strike="noStrike" dirty="0" smtClean="0">
                          <a:latin typeface="+mn-lt"/>
                        </a:rPr>
                        <a:t>TERMO DE AJUSTE DE CONDUTA (TAC)</a:t>
                      </a:r>
                      <a:endParaRPr lang="pt-BR" sz="2400" b="1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571500" y="1285875"/>
            <a:ext cx="8001000" cy="5170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r>
              <a:rPr lang="pt-BR" sz="2200" dirty="0">
                <a:latin typeface="+mn-lt"/>
              </a:rPr>
              <a:t> </a:t>
            </a:r>
            <a:r>
              <a:rPr lang="pt-BR" sz="2200" b="1" dirty="0">
                <a:latin typeface="+mn-lt"/>
              </a:rPr>
              <a:t>DOU nº 240, de 15/12/16, com início de vigência em 15/01/2017;</a:t>
            </a:r>
          </a:p>
          <a:p>
            <a:pPr marL="450850" algn="just">
              <a:buFont typeface="Wingdings" pitchFamily="2" charset="2"/>
              <a:buChar char="§"/>
              <a:defRPr/>
            </a:pPr>
            <a:r>
              <a:rPr lang="pt-BR" sz="2200" dirty="0">
                <a:latin typeface="+mn-lt"/>
              </a:rPr>
              <a:t> </a:t>
            </a:r>
            <a:r>
              <a:rPr lang="pt-BR" sz="2000" dirty="0">
                <a:latin typeface="+mn-lt"/>
              </a:rPr>
              <a:t>Altera regras de movimentação de determinadas contas de repasse de recursos federais mantidas pelo Governo do Estado do Tocantins e municípios dos recursos públicos; </a:t>
            </a:r>
          </a:p>
          <a:p>
            <a:pPr marL="450850" algn="just">
              <a:defRPr/>
            </a:pPr>
            <a:endParaRPr lang="pt-BR" sz="2000" dirty="0">
              <a:latin typeface="+mn-lt"/>
            </a:endParaRPr>
          </a:p>
          <a:p>
            <a:pPr marL="450850" algn="just">
              <a:buFont typeface="Wingdings" pitchFamily="2" charset="2"/>
              <a:buChar char="§"/>
              <a:defRPr/>
            </a:pPr>
            <a:r>
              <a:rPr lang="pt-BR" sz="2000" dirty="0">
                <a:latin typeface="+mn-lt"/>
              </a:rPr>
              <a:t> letra “b”, Cláusula Segunda: veda transferência de recursos da União que estejam em contas de titularidade do Estado do Tocantins/Fundo Estadual de Saúde para outras contas do próprio ou de outros entes federados.</a:t>
            </a:r>
          </a:p>
          <a:p>
            <a:pPr marL="450850" algn="just">
              <a:defRPr/>
            </a:pPr>
            <a:endParaRPr lang="pt-BR" sz="2000" dirty="0">
              <a:latin typeface="+mn-lt"/>
            </a:endParaRPr>
          </a:p>
          <a:p>
            <a:pPr marL="450850" algn="just">
              <a:buFont typeface="Wingdings" pitchFamily="2" charset="2"/>
              <a:buChar char="§"/>
              <a:defRPr/>
            </a:pPr>
            <a:r>
              <a:rPr lang="pt-BR" sz="2000" dirty="0">
                <a:latin typeface="+mn-lt"/>
              </a:rPr>
              <a:t> </a:t>
            </a:r>
            <a:r>
              <a:rPr lang="pt-BR" sz="2000" b="1" dirty="0">
                <a:latin typeface="+mn-lt"/>
              </a:rPr>
              <a:t>Objetivo:</a:t>
            </a:r>
            <a:r>
              <a:rPr lang="pt-BR" sz="2000" dirty="0">
                <a:latin typeface="+mn-lt"/>
              </a:rPr>
              <a:t> prevenir os desvios de recursos da União repassados aos Estados e Municípios e que devem, obrigatoriamente, ser utilizados em suas finalidades específicas.</a:t>
            </a:r>
          </a:p>
          <a:p>
            <a:pPr marL="450850" algn="just">
              <a:defRPr/>
            </a:pPr>
            <a:r>
              <a:rPr lang="pt-BR" sz="2200" dirty="0">
                <a:latin typeface="+mn-lt"/>
              </a:rPr>
              <a:t>	</a:t>
            </a:r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200" dirty="0">
                <a:latin typeface="+mn-lt"/>
              </a:rPr>
              <a:t> </a:t>
            </a:r>
            <a:r>
              <a:rPr lang="pt-BR" sz="2200" b="1" dirty="0">
                <a:latin typeface="+mn-lt"/>
              </a:rPr>
              <a:t>1º Aditivo do TAC – DOU nº 140, de 24/07/2017.</a:t>
            </a:r>
          </a:p>
        </p:txBody>
      </p:sp>
    </p:spTree>
    <p:extLst>
      <p:ext uri="{BB962C8B-B14F-4D97-AF65-F5344CB8AC3E}">
        <p14:creationId xmlns:p14="http://schemas.microsoft.com/office/powerpoint/2010/main" val="4968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PROPOSTA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Tx/>
              <a:buFont typeface="Wingdings" pitchFamily="2" charset="2"/>
              <a:buChar char="Ø"/>
            </a:pPr>
            <a:r>
              <a:rPr lang="pt-BR" dirty="0" smtClean="0"/>
              <a:t>Aquisição de materiais para serem utilizados de acordo com as Diretrizes do Programa Nacional de Controle da Dengue (PNCD);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pt-BR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pt-BR" dirty="0"/>
              <a:t> </a:t>
            </a:r>
            <a:r>
              <a:rPr lang="pt-BR" dirty="0" smtClean="0"/>
              <a:t>Haverá um comunicado oficial (via ofício) para os municípios se manifestarem sobre a proposta; </a:t>
            </a:r>
          </a:p>
          <a:p>
            <a:pPr marL="402336" lvl="1" indent="0" algn="just">
              <a:buClrTx/>
              <a:buNone/>
            </a:pPr>
            <a:r>
              <a:rPr lang="pt-BR" sz="2600" dirty="0" smtClean="0">
                <a:solidFill>
                  <a:schemeClr val="tx1"/>
                </a:solidFill>
              </a:rPr>
              <a:t>- Levantamento</a:t>
            </a:r>
            <a:r>
              <a:rPr lang="pt-BR" sz="2600" dirty="0">
                <a:solidFill>
                  <a:schemeClr val="tx1"/>
                </a:solidFill>
              </a:rPr>
              <a:t>, </a:t>
            </a:r>
            <a:r>
              <a:rPr lang="pt-BR" sz="2600" b="1" i="1" dirty="0">
                <a:solidFill>
                  <a:schemeClr val="tx1"/>
                </a:solidFill>
              </a:rPr>
              <a:t>via </a:t>
            </a:r>
            <a:r>
              <a:rPr lang="pt-BR" sz="2600" b="1" i="1" dirty="0" err="1">
                <a:solidFill>
                  <a:schemeClr val="tx1"/>
                </a:solidFill>
              </a:rPr>
              <a:t>FormSUS</a:t>
            </a:r>
            <a:r>
              <a:rPr lang="pt-BR" sz="2600" dirty="0">
                <a:solidFill>
                  <a:schemeClr val="tx1"/>
                </a:solidFill>
              </a:rPr>
              <a:t>, de sugestões para aquisição de insumos.</a:t>
            </a:r>
          </a:p>
          <a:p>
            <a:pPr marL="109728" indent="0" algn="just">
              <a:buClrTx/>
              <a:buNone/>
            </a:pPr>
            <a:endParaRPr lang="pt-BR" dirty="0" smtClean="0"/>
          </a:p>
          <a:p>
            <a:pPr marL="109728" indent="0" algn="just">
              <a:buClrTx/>
              <a:buNone/>
            </a:pPr>
            <a:endParaRPr lang="pt-BR" dirty="0"/>
          </a:p>
          <a:p>
            <a:pPr algn="just">
              <a:buClrTx/>
              <a:buFont typeface="Wingdings" pitchFamily="2" charset="2"/>
              <a:buChar char="Ø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397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4" y="1428736"/>
            <a:ext cx="7315192" cy="1041397"/>
          </a:xfrm>
        </p:spPr>
        <p:txBody>
          <a:bodyPr>
            <a:normAutofit/>
          </a:bodyPr>
          <a:lstStyle/>
          <a:p>
            <a:pPr algn="ctr"/>
            <a:r>
              <a:rPr lang="pt-BR" sz="6000" dirty="0" smtClean="0"/>
              <a:t>Obrigado!</a:t>
            </a:r>
            <a:endParaRPr lang="pt-BR" sz="6000" dirty="0"/>
          </a:p>
        </p:txBody>
      </p:sp>
      <p:sp>
        <p:nvSpPr>
          <p:cNvPr id="3" name="Retângulo 2"/>
          <p:cNvSpPr/>
          <p:nvPr/>
        </p:nvSpPr>
        <p:spPr>
          <a:xfrm>
            <a:off x="500034" y="4786322"/>
            <a:ext cx="339387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arbo.tocantins@gmail.com</a:t>
            </a:r>
          </a:p>
          <a:p>
            <a:endParaRPr lang="pt-BR" b="1" dirty="0" smtClean="0"/>
          </a:p>
          <a:p>
            <a:r>
              <a:rPr lang="pt-BR" b="1" dirty="0" smtClean="0"/>
              <a:t>Telefones: 3218-4882</a:t>
            </a:r>
          </a:p>
          <a:p>
            <a:pPr indent="847725"/>
            <a:r>
              <a:rPr lang="pt-BR" b="1" dirty="0" smtClean="0"/>
              <a:t>	      3218-3210 </a:t>
            </a:r>
          </a:p>
          <a:p>
            <a:pPr indent="847725"/>
            <a:r>
              <a:rPr lang="pt-BR" b="1" dirty="0" smtClean="0"/>
              <a:t>        3218-3374</a:t>
            </a:r>
            <a:endParaRPr lang="pt-BR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Urbano">
  <a:themeElements>
    <a:clrScheme name="Áp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lnDef>
      <a:spPr>
        <a:ln w="25400">
          <a:solidFill>
            <a:srgbClr val="0070C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4783</TotalTime>
  <Words>472</Words>
  <Application>Microsoft Office PowerPoint</Application>
  <PresentationFormat>Apresentação na tela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1_Urbano</vt:lpstr>
      <vt:lpstr>Esclarecimento acerca da segunda parcela do Repasse Financeiro da Portaria nº 760, de 30 de maio de 2016 (combate ao Aedes aegypti)</vt:lpstr>
      <vt:lpstr>PORTARIA GABSEC/SESAU/Nº 760, DE 30 DE MAIO DE 2016</vt:lpstr>
      <vt:lpstr>Resolve:</vt:lpstr>
      <vt:lpstr>Resolve:</vt:lpstr>
      <vt:lpstr>CRITÉRIOS TÉCNICOS</vt:lpstr>
      <vt:lpstr>VALORES A RECEBER</vt:lpstr>
      <vt:lpstr>Apresentação do PowerPoint</vt:lpstr>
      <vt:lpstr>PROPOSTA</vt:lpstr>
      <vt:lpstr>Obrigado!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Planilha de Monitoramento</dc:title>
  <dc:creator>fabio.gaiger</dc:creator>
  <cp:lastModifiedBy>Deusa de canaa Miranda Parriao de Souza</cp:lastModifiedBy>
  <cp:revision>366</cp:revision>
  <dcterms:created xsi:type="dcterms:W3CDTF">2017-02-15T17:49:47Z</dcterms:created>
  <dcterms:modified xsi:type="dcterms:W3CDTF">2017-12-05T12:33:04Z</dcterms:modified>
</cp:coreProperties>
</file>